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7"/>
  </p:notesMasterIdLst>
  <p:sldIdLst>
    <p:sldId id="289" r:id="rId2"/>
    <p:sldId id="290" r:id="rId3"/>
    <p:sldId id="287" r:id="rId4"/>
    <p:sldId id="288" r:id="rId5"/>
    <p:sldId id="291" r:id="rId6"/>
  </p:sldIdLst>
  <p:sldSz cx="9144000" cy="5143500" type="screen16x9"/>
  <p:notesSz cx="6834188" cy="9979025"/>
  <p:embeddedFontLst>
    <p:embeddedFont>
      <p:font typeface="微软雅黑" panose="020B0503020204020204" pitchFamily="34" charset="-122"/>
      <p:regular r:id="rId8"/>
      <p:bold r:id="rId9"/>
    </p:embeddedFont>
    <p:embeddedFont>
      <p:font typeface="仿宋_GB2312" panose="02010609030101010101" pitchFamily="49" charset="-122"/>
      <p:regular r:id="rId10"/>
    </p:embeddedFont>
    <p:embeddedFont>
      <p:font typeface="华文行楷" panose="02010800040101010101" pitchFamily="2" charset="-122"/>
      <p:regular r:id="rId11"/>
    </p:embeddedFont>
    <p:embeddedFont>
      <p:font typeface="仿宋" panose="02010600030101010101" charset="-122"/>
      <p:regular r:id="rId12"/>
    </p:embeddedFont>
    <p:embeddedFont>
      <p:font typeface="华文中宋" panose="02010600040101010101" pitchFamily="2" charset="-122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9" autoAdjust="0"/>
    <p:restoredTop sz="94556" autoAdjust="0"/>
  </p:normalViewPr>
  <p:slideViewPr>
    <p:cSldViewPr>
      <p:cViewPr>
        <p:scale>
          <a:sx n="75" d="100"/>
          <a:sy n="75" d="100"/>
        </p:scale>
        <p:origin x="-1014" y="-426"/>
      </p:cViewPr>
      <p:guideLst>
        <p:guide orient="horz" pos="1617"/>
        <p:guide pos="288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125" y="0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fld id="{05ADF3A0-C8F9-4D3C-AC9D-EA2A4AE5931B}" type="datetimeFigureOut">
              <a:rPr lang="zh-CN" altLang="en-US"/>
              <a:t>2018-1-18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3419" y="4740037"/>
            <a:ext cx="5467350" cy="4490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342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125" y="9478342"/>
            <a:ext cx="2961481" cy="498951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D4817743-C40A-4BA8-9095-DFD4625A4DB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4962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36B2B-9189-44CA-8981-7E38EF4AE0C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B8019-76AA-4F5E-8C4C-E0475038C51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1BFC8-FABF-4639-A886-600D157AEDE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2018-1-18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CD293-3DCD-48A1-985F-7294EB30C98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2018-1-18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29ED6-7481-4EE9-BC13-F3C50CCF1EA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2018-1-18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0354F5-0FCF-49F0-9FFF-2DFA116CB36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2018-1-18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F220D-EA95-4F19-A508-5AFFB14E4C8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2018-1-18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98CAB1-54E6-4D3C-A486-262090BA03F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2018-1-18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C2FBD7-F335-4B4C-A072-90A45E1A272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8FDDC9-1C96-4FC8-BABF-5371B69EAA7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70D104-1C3F-42F1-9FD6-7FC8EAA6343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49ECAD10-514B-4F70-A44E-7AFDB2443A61}" type="datetimeFigureOut">
              <a:rPr lang="zh-CN" altLang="en-US"/>
              <a:t>2018-1-18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F585F27F-3B9E-4ADA-850A-3C3718FA3BBE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e30e924b899a90152ed9a1b16950a7b0308f5c7_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525" y="1270"/>
            <a:ext cx="9177020" cy="516445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547664" y="1253506"/>
            <a:ext cx="6417142" cy="923330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851570" y="4299942"/>
            <a:ext cx="317907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年第三期</a:t>
            </a:r>
            <a:endParaRPr lang="zh-CN" altLang="en-US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" y="0"/>
            <a:ext cx="9121775" cy="5142865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4050665" y="3098800"/>
            <a:ext cx="5085715" cy="3683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1800" b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竞聘上岗展才华，不遗余力谱新篇 </a:t>
            </a:r>
            <a:r>
              <a:rPr lang="en-US" altLang="zh-CN" sz="1800" b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03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t01c8585fe228c4dc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210" y="-48260"/>
            <a:ext cx="9169400" cy="518668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78765" y="53975"/>
            <a:ext cx="8644890" cy="4892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spcBef>
                <a:spcPct val="50000"/>
              </a:spcBef>
              <a:defRPr/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   </a:t>
            </a:r>
          </a:p>
          <a:p>
            <a:pPr algn="l">
              <a:lnSpc>
                <a:spcPct val="200000"/>
              </a:lnSpc>
              <a:spcBef>
                <a:spcPct val="50000"/>
              </a:spcBef>
              <a:defRPr/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为落实集团公司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2017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年第七次司务会精神，满足公司健康可持续发展的需要，实现能上能下机制，经过司务会讨论通过，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2018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年集团竞聘（聘任）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方案于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2018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年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1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月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11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日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发出，竞聘工作于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1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月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15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日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正式开始。</a:t>
            </a:r>
          </a:p>
          <a:p>
            <a:pPr algn="l">
              <a:lnSpc>
                <a:spcPct val="200000"/>
              </a:lnSpc>
              <a:spcBef>
                <a:spcPct val="50000"/>
              </a:spcBef>
              <a:defRPr/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今年的竞聘方案以宁缺宁代不迁就、择优聘任为原则，按照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2018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年组织架构及岗位指数设置五大中心、六大专业公司。全员挖掘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潜力，全方位综合考核。此次共计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40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余名竞聘者按照方案要求积极参与竞聘，竞聘程序包括：评审办公室资格审查、竞聘人员述职答辩、评审小组评定、总经理任命、公示竞聘结果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。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  <a:cs typeface="仿宋" panose="02010609060101010101" pitchFamily="49" charset="-122"/>
            </a:endParaRPr>
          </a:p>
          <a:p>
            <a:pPr algn="l">
              <a:lnSpc>
                <a:spcPct val="200000"/>
              </a:lnSpc>
              <a:spcBef>
                <a:spcPct val="50000"/>
              </a:spcBef>
              <a:defRPr/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    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  <a:cs typeface="仿宋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36115" y="219710"/>
            <a:ext cx="6019165" cy="49149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bliqueBottomLeft"/>
              <a:lightRig rig="threePt" dir="t"/>
            </a:scene3d>
            <a:sp3d extrusionH="323850" contourW="12700">
              <a:extrusionClr>
                <a:srgbClr val="EB6A70"/>
              </a:extrusionClr>
              <a:contourClr>
                <a:srgbClr val="B1A2BA"/>
              </a:contourClr>
            </a:sp3d>
          </a:bodyPr>
          <a:lstStyle/>
          <a:p>
            <a:pPr algn="ctr"/>
            <a:r>
              <a:rPr lang="zh-CN" altLang="en-US" sz="2600" b="1">
                <a:ln w="0">
                  <a:solidFill>
                    <a:srgbClr val="8E69B8"/>
                  </a:solidFill>
                  <a:prstDash val="solid"/>
                </a:ln>
                <a:blipFill>
                  <a:blip r:embed="rId3">
                    <a:alphaModFix amt="99000"/>
                  </a:blip>
                  <a:tile tx="139700" ty="0" sx="59000" sy="42000" flip="none" algn="b"/>
                </a:blipFill>
                <a:effectLst>
                  <a:innerShdw dist="25400" dir="13500000">
                    <a:srgbClr val="9166B8">
                      <a:alpha val="100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竞聘上岗展才华、不遗余力谱新篇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t01c8585fe228c4dc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210" y="-48260"/>
            <a:ext cx="9169400" cy="518668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78765" y="269240"/>
            <a:ext cx="8644890" cy="3046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200000"/>
              </a:lnSpc>
              <a:spcBef>
                <a:spcPct val="50000"/>
              </a:spcBef>
              <a:defRPr/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   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竞聘上岗为人才提供了一个展示自身才华的舞台，建立起“今天工作不努力，明天努力找工作”、“能者上、平者让、庸者下”的用人机制。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此次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竞聘中，公司领导亲自指导监督落实，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体现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了集团领导对此次工作的高度重视；员工踊跃参与认真对待，体现了员工们为企业发展贡献全力的决心。此次竞聘工作是一个良好的开端，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为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2018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年全年工作的顺利有序开展，奠定了坚实基础，全体员工必将在新一任五大中心、六大公司领导的带领下，为实现公司灿烂美好的明天不遗余力、再谱新篇。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  <a:cs typeface="仿宋" panose="02010609060101010101" pitchFamily="49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微信图片_201801181425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925" y="-29845"/>
            <a:ext cx="9168765" cy="5173345"/>
          </a:xfrm>
          <a:prstGeom prst="rect">
            <a:avLst/>
          </a:prstGeom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2018-1-18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电子报第二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电子报第二期</Template>
  <TotalTime>0</TotalTime>
  <Words>309</Words>
  <Application>Microsoft Office PowerPoint</Application>
  <PresentationFormat>全屏显示(16:9)</PresentationFormat>
  <Paragraphs>10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4" baseType="lpstr">
      <vt:lpstr>Arial</vt:lpstr>
      <vt:lpstr>宋体</vt:lpstr>
      <vt:lpstr>微软雅黑</vt:lpstr>
      <vt:lpstr>仿宋_GB2312</vt:lpstr>
      <vt:lpstr>华文行楷</vt:lpstr>
      <vt:lpstr>仿宋</vt:lpstr>
      <vt:lpstr>华文中宋</vt:lpstr>
      <vt:lpstr>Calibri</vt:lpstr>
      <vt:lpstr>电子报第二期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65</cp:revision>
  <dcterms:created xsi:type="dcterms:W3CDTF">2018-01-16T01:51:00Z</dcterms:created>
  <dcterms:modified xsi:type="dcterms:W3CDTF">2018-01-18T07:38:48Z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