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9"/>
  </p:notesMasterIdLst>
  <p:sldIdLst>
    <p:sldId id="289" r:id="rId2"/>
    <p:sldId id="290" r:id="rId3"/>
    <p:sldId id="293" r:id="rId4"/>
    <p:sldId id="294" r:id="rId5"/>
    <p:sldId id="296" r:id="rId6"/>
    <p:sldId id="297" r:id="rId7"/>
    <p:sldId id="291" r:id="rId8"/>
  </p:sldIdLst>
  <p:sldSz cx="9144000" cy="5143500" type="screen16x9"/>
  <p:notesSz cx="6834188" cy="9979025"/>
  <p:embeddedFontLst>
    <p:embeddedFont>
      <p:font typeface="Calibri" panose="020F0502020204030204" pitchFamily="34" charset="0"/>
      <p:regular r:id="rId10"/>
      <p:bold r:id="rId11"/>
      <p:italic r:id="rId12"/>
      <p:boldItalic r:id="rId13"/>
    </p:embeddedFont>
    <p:embeddedFont>
      <p:font typeface="微软雅黑" panose="020B0503020204020204" pitchFamily="34" charset="-122"/>
      <p:regular r:id="rId14"/>
      <p:bold r:id="rId15"/>
    </p:embeddedFont>
    <p:embeddedFont>
      <p:font typeface="华文行楷" panose="02010800040101010101" pitchFamily="2" charset="-122"/>
      <p:regular r:id="rId16"/>
    </p:embeddedFont>
    <p:embeddedFont>
      <p:font typeface="仿宋_GB2312" panose="02010609030101010101" pitchFamily="49" charset="-122"/>
      <p:regular r:id="rId17"/>
    </p:embeddedFont>
    <p:embeddedFont>
      <p:font typeface="华文中宋" panose="02010600040101010101" pitchFamily="2" charset="-122"/>
      <p:regular r:id="rId18"/>
    </p:embeddedFont>
    <p:embeddedFont>
      <p:font typeface="华文细黑" panose="02010600040101010101" pitchFamily="2" charset="-122"/>
      <p:regular r:id="rId19"/>
    </p:embeddedFont>
  </p:embeddedFontLst>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576" y="-246"/>
      </p:cViewPr>
      <p:guideLst>
        <p:guide orient="horz" pos="1631"/>
        <p:guide pos="287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pPr>
              <a:defRPr/>
            </a:pPr>
            <a:fld id="{CC44A560-0D63-4EC9-AC51-2F1F06603031}" type="datetimeFigureOut">
              <a:rPr lang="zh-CN" altLang="en-US"/>
              <a:pPr>
                <a:defRPr/>
              </a:pPr>
              <a:t>2018-5-10</a:t>
            </a:fld>
            <a:endParaRPr lang="zh-CN" altLang="en-US"/>
          </a:p>
        </p:txBody>
      </p:sp>
      <p:sp>
        <p:nvSpPr>
          <p:cNvPr id="3076"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FD5FDBA-A80E-4DED-9E08-E2E75C00CA9A}" type="slidenum">
              <a:rPr lang="zh-CN" altLang="en-US"/>
              <a:pPr/>
              <a:t>‹#›</a:t>
            </a:fld>
            <a:endParaRPr lang="zh-CN" altLang="en-US"/>
          </a:p>
        </p:txBody>
      </p:sp>
    </p:spTree>
    <p:extLst>
      <p:ext uri="{BB962C8B-B14F-4D97-AF65-F5344CB8AC3E}">
        <p14:creationId xmlns:p14="http://schemas.microsoft.com/office/powerpoint/2010/main" val="3035881569"/>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ECF686A7-0484-40F0-AD68-FB2308D78041}" type="slidenum">
              <a:rPr lang="zh-CN" altLang="en-US"/>
              <a:pPr/>
              <a:t>‹#›</a:t>
            </a:fld>
            <a:endParaRPr lang="zh-CN" altLang="en-US"/>
          </a:p>
        </p:txBody>
      </p:sp>
    </p:spTree>
    <p:extLst>
      <p:ext uri="{BB962C8B-B14F-4D97-AF65-F5344CB8AC3E}">
        <p14:creationId xmlns:p14="http://schemas.microsoft.com/office/powerpoint/2010/main" val="146559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64E9AC87-97DC-479A-8117-5BFA677CB880}" type="slidenum">
              <a:rPr lang="zh-CN" altLang="en-US"/>
              <a:pPr/>
              <a:t>‹#›</a:t>
            </a:fld>
            <a:endParaRPr lang="zh-CN" altLang="en-US"/>
          </a:p>
        </p:txBody>
      </p:sp>
    </p:spTree>
    <p:extLst>
      <p:ext uri="{BB962C8B-B14F-4D97-AF65-F5344CB8AC3E}">
        <p14:creationId xmlns:p14="http://schemas.microsoft.com/office/powerpoint/2010/main" val="2841989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392BF1C5-4FA5-496C-95C9-52659000C20D}" type="slidenum">
              <a:rPr lang="zh-CN" altLang="en-US"/>
              <a:pPr/>
              <a:t>‹#›</a:t>
            </a:fld>
            <a:endParaRPr lang="zh-CN" altLang="en-US"/>
          </a:p>
        </p:txBody>
      </p:sp>
    </p:spTree>
    <p:extLst>
      <p:ext uri="{BB962C8B-B14F-4D97-AF65-F5344CB8AC3E}">
        <p14:creationId xmlns:p14="http://schemas.microsoft.com/office/powerpoint/2010/main" val="3619067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45FE453F-D864-4CBC-AE79-76C90E949BC3}" type="slidenum">
              <a:rPr lang="zh-CN" altLang="en-US"/>
              <a:pPr/>
              <a:t>‹#›</a:t>
            </a:fld>
            <a:endParaRPr lang="zh-CN" altLang="en-US"/>
          </a:p>
        </p:txBody>
      </p:sp>
    </p:spTree>
    <p:extLst>
      <p:ext uri="{BB962C8B-B14F-4D97-AF65-F5344CB8AC3E}">
        <p14:creationId xmlns:p14="http://schemas.microsoft.com/office/powerpoint/2010/main" val="3407430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E17E98C4-17F8-413A-9140-5591DC4827B4}" type="slidenum">
              <a:rPr lang="zh-CN" altLang="en-US"/>
              <a:pPr/>
              <a:t>‹#›</a:t>
            </a:fld>
            <a:endParaRPr lang="zh-CN" altLang="en-US"/>
          </a:p>
        </p:txBody>
      </p:sp>
    </p:spTree>
    <p:extLst>
      <p:ext uri="{BB962C8B-B14F-4D97-AF65-F5344CB8AC3E}">
        <p14:creationId xmlns:p14="http://schemas.microsoft.com/office/powerpoint/2010/main" val="3232038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33E30CE0-B801-4085-8F6E-5D0F59E380C6}" type="slidenum">
              <a:rPr lang="zh-CN" altLang="en-US"/>
              <a:pPr/>
              <a:t>‹#›</a:t>
            </a:fld>
            <a:endParaRPr lang="zh-CN" altLang="en-US"/>
          </a:p>
        </p:txBody>
      </p:sp>
    </p:spTree>
    <p:extLst>
      <p:ext uri="{BB962C8B-B14F-4D97-AF65-F5344CB8AC3E}">
        <p14:creationId xmlns:p14="http://schemas.microsoft.com/office/powerpoint/2010/main" val="3320533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D8E9046B-0E75-4A27-813A-3C9FA2EBC5D6}" type="slidenum">
              <a:rPr lang="zh-CN" altLang="en-US"/>
              <a:pPr/>
              <a:t>‹#›</a:t>
            </a:fld>
            <a:endParaRPr lang="zh-CN" altLang="en-US"/>
          </a:p>
        </p:txBody>
      </p:sp>
    </p:spTree>
    <p:extLst>
      <p:ext uri="{BB962C8B-B14F-4D97-AF65-F5344CB8AC3E}">
        <p14:creationId xmlns:p14="http://schemas.microsoft.com/office/powerpoint/2010/main" val="3257418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52B8D10A-7217-4442-A325-4F98920449F8}" type="slidenum">
              <a:rPr lang="zh-CN" altLang="en-US"/>
              <a:pPr/>
              <a:t>‹#›</a:t>
            </a:fld>
            <a:endParaRPr lang="zh-CN" altLang="en-US"/>
          </a:p>
        </p:txBody>
      </p:sp>
    </p:spTree>
    <p:extLst>
      <p:ext uri="{BB962C8B-B14F-4D97-AF65-F5344CB8AC3E}">
        <p14:creationId xmlns:p14="http://schemas.microsoft.com/office/powerpoint/2010/main" val="2729447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33F1907E-0E9C-4DF7-BE3C-2154F9C0C419}" type="slidenum">
              <a:rPr lang="zh-CN" altLang="en-US"/>
              <a:pPr/>
              <a:t>‹#›</a:t>
            </a:fld>
            <a:endParaRPr lang="zh-CN" altLang="en-US"/>
          </a:p>
        </p:txBody>
      </p:sp>
    </p:spTree>
    <p:extLst>
      <p:ext uri="{BB962C8B-B14F-4D97-AF65-F5344CB8AC3E}">
        <p14:creationId xmlns:p14="http://schemas.microsoft.com/office/powerpoint/2010/main" val="1094516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C20D1315-E681-4AB1-BBE5-7F61415896AC}" type="slidenum">
              <a:rPr lang="zh-CN" altLang="en-US"/>
              <a:pPr/>
              <a:t>‹#›</a:t>
            </a:fld>
            <a:endParaRPr lang="zh-CN" altLang="en-US"/>
          </a:p>
        </p:txBody>
      </p:sp>
    </p:spTree>
    <p:extLst>
      <p:ext uri="{BB962C8B-B14F-4D97-AF65-F5344CB8AC3E}">
        <p14:creationId xmlns:p14="http://schemas.microsoft.com/office/powerpoint/2010/main" val="4240234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009D64A8-8039-413A-918C-772612C66829}" type="slidenum">
              <a:rPr lang="zh-CN" altLang="en-US"/>
              <a:pPr/>
              <a:t>‹#›</a:t>
            </a:fld>
            <a:endParaRPr lang="zh-CN" altLang="en-US"/>
          </a:p>
        </p:txBody>
      </p:sp>
    </p:spTree>
    <p:extLst>
      <p:ext uri="{BB962C8B-B14F-4D97-AF65-F5344CB8AC3E}">
        <p14:creationId xmlns:p14="http://schemas.microsoft.com/office/powerpoint/2010/main" val="38165164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3914577"/>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pPr>
              <a:defRPr/>
            </a:pPr>
            <a:fld id="{DD8F03B6-7F7A-4CF3-8D17-769173EA18AF}" type="datetimeFigureOut">
              <a:rPr lang="zh-CN" altLang="en-US"/>
              <a:pPr>
                <a:defRPr/>
              </a:pPr>
              <a:t>2018-5-10</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6FB26910-1B01-4EF8-869D-13C84C3B72E4}"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图片 1" descr="1e30e924b899a90152ed9a1b16950a7b0308f5c7_副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588"/>
            <a:ext cx="9177338" cy="516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547813" y="1254125"/>
            <a:ext cx="6416675" cy="922338"/>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503261" y="4307284"/>
            <a:ext cx="3640740" cy="646331"/>
          </a:xfrm>
          <a:prstGeom prst="rect">
            <a:avLst/>
          </a:prstGeom>
          <a:noFill/>
        </p:spPr>
        <p:txBody>
          <a:bodyPr wrap="none">
            <a:spAutoFit/>
          </a:bodyPr>
          <a:lstStyle/>
          <a:p>
            <a:pPr algn="ctr">
              <a:defRPr/>
            </a:pPr>
            <a:r>
              <a:rPr lang="en-US" altLang="zh-CN"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第二十期</a:t>
            </a:r>
            <a:endPar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3001645" y="3304540"/>
            <a:ext cx="5519420" cy="368300"/>
          </a:xfrm>
          <a:prstGeom prst="rect">
            <a:avLst/>
          </a:prstGeom>
          <a:noFill/>
          <a:ln>
            <a:noFill/>
          </a:ln>
        </p:spPr>
        <p:txBody>
          <a:bodyPr>
            <a:spAutoFit/>
          </a:bodyPr>
          <a:lstStyle/>
          <a:p>
            <a:pPr algn="ct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消防安全常抓不懈   疏散演练警钟长鸣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03</a:t>
            </a:r>
            <a:endPar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255588" y="1131888"/>
            <a:ext cx="8686800" cy="3538537"/>
          </a:xfrm>
          <a:prstGeom prst="rect">
            <a:avLst/>
          </a:prstGeom>
        </p:spPr>
        <p:txBody>
          <a:bodyPr>
            <a:spAutoFit/>
          </a:bodyPr>
          <a:lstStyle/>
          <a:p>
            <a:pPr>
              <a:lnSpc>
                <a:spcPct val="200000"/>
              </a:lnSpc>
            </a:pPr>
            <a:r>
              <a:rPr lang="en-US" altLang="zh-CN" sz="1600" b="1" noProof="1">
                <a:latin typeface="仿宋_GB2312" panose="02010609030101010101" pitchFamily="49" charset="-122"/>
                <a:ea typeface="仿宋_GB2312" panose="02010609030101010101" pitchFamily="49" charset="-122"/>
              </a:rPr>
              <a:t>    </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为</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贯彻落实《中华人民共和国消防法》第十六条 机关团体企事业单位应定期组织进行有针对性的消防演练相关要求，</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切实加强</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全员</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消防安全教育，进一步普及消防安全知识，提高</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员工</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遇到突发事件时的应变能力和自救、自护能力，</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经公司领导批准，</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5</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月</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10</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日，</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服务保障部</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组织全体机关人员开展了以</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初起火灾扑救、人员疏散撤离</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为主要内容</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的消防疏散应急逃生演练。</a:t>
            </a:r>
          </a:p>
          <a:p>
            <a:pPr>
              <a:lnSpc>
                <a:spcPct val="200000"/>
              </a:lnSpc>
            </a:pP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为确保本次演练成功，在服务保障中心</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陈</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琳琳</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总</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经理</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指导</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下，服务保障部认真制定演练方案；</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组织</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召开关于演练程序及注意事项的预备会；</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以邮件</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形式</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通知</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机关</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全体人员</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熟悉</a:t>
            </a:r>
            <a:r>
              <a:rPr lang="zh-CN" altLang="zh-CN" sz="1600" b="1" noProof="1"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演</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练</a:t>
            </a:r>
            <a:r>
              <a:rPr lang="zh-CN" altLang="zh-CN" sz="1600" b="1" noProof="1"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方案</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做到有序安排、认真</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部署、多方位</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演练。</a:t>
            </a:r>
            <a:endPar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4" name="矩形 3"/>
          <p:cNvSpPr/>
          <p:nvPr/>
        </p:nvSpPr>
        <p:spPr>
          <a:xfrm>
            <a:off x="2058988" y="441325"/>
            <a:ext cx="5219700" cy="460375"/>
          </a:xfrm>
          <a:prstGeom prst="rect">
            <a:avLst/>
          </a:prstGeom>
        </p:spPr>
        <p:txBody>
          <a:bodyPr wrap="none">
            <a:spAutoFit/>
          </a:bodyPr>
          <a:lstStyle/>
          <a:p>
            <a:r>
              <a:rPr lang="zh-CN" altLang="en-US" sz="2400" b="1" noProof="1">
                <a:solidFill>
                  <a:srgbClr val="0070C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消防安全常抓不懈  疏散演练警钟长鸣</a:t>
            </a:r>
          </a:p>
        </p:txBody>
      </p:sp>
      <p:sp>
        <p:nvSpPr>
          <p:cNvPr id="5" name="矩形 4"/>
          <p:cNvSpPr/>
          <p:nvPr/>
        </p:nvSpPr>
        <p:spPr>
          <a:xfrm>
            <a:off x="5321300" y="903288"/>
            <a:ext cx="3621088" cy="368300"/>
          </a:xfrm>
          <a:prstGeom prst="rect">
            <a:avLst/>
          </a:prstGeom>
        </p:spPr>
        <p:txBody>
          <a:bodyPr wrap="none">
            <a:spAutoFit/>
          </a:bodyPr>
          <a:lstStyle/>
          <a:p>
            <a:r>
              <a:rPr lang="en-US" altLang="zh-CN" b="1" noProof="1">
                <a:solidFill>
                  <a:srgbClr val="00B050"/>
                </a:solidFill>
                <a:effectLst>
                  <a:outerShdw blurRad="38100" dist="38100" dir="2700000" algn="tl">
                    <a:srgbClr val="000000">
                      <a:alpha val="43137"/>
                    </a:srgbClr>
                  </a:outerShdw>
                </a:effectLst>
                <a:latin typeface="华文细黑" panose="02010600040101010101" charset="-122"/>
                <a:ea typeface="华文细黑" panose="02010600040101010101" charset="-122"/>
              </a:rPr>
              <a:t>——</a:t>
            </a:r>
            <a:r>
              <a:rPr lang="zh-CN" altLang="en-US" b="1" noProof="1">
                <a:solidFill>
                  <a:srgbClr val="00B050"/>
                </a:solidFill>
                <a:effectLst>
                  <a:outerShdw blurRad="38100" dist="38100" dir="2700000" algn="tl">
                    <a:srgbClr val="000000">
                      <a:alpha val="43137"/>
                    </a:srgbClr>
                  </a:outerShdw>
                </a:effectLst>
                <a:latin typeface="华文细黑" panose="02010600040101010101" charset="-122"/>
                <a:ea typeface="华文细黑" panose="02010600040101010101" charset="-122"/>
              </a:rPr>
              <a:t>办公楼火灾疏散</a:t>
            </a:r>
            <a:r>
              <a:rPr lang="zh-CN" altLang="zh-CN" b="1" noProof="1">
                <a:solidFill>
                  <a:srgbClr val="00B050"/>
                </a:solidFill>
                <a:effectLst>
                  <a:outerShdw blurRad="38100" dist="38100" dir="2700000" algn="tl">
                    <a:srgbClr val="000000">
                      <a:alpha val="43137"/>
                    </a:srgbClr>
                  </a:outerShdw>
                </a:effectLst>
                <a:latin typeface="华文细黑" panose="02010600040101010101" charset="-122"/>
                <a:ea typeface="华文细黑" panose="02010600040101010101" charset="-122"/>
              </a:rPr>
              <a:t>逃生演练纪实</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338138" y="484188"/>
            <a:ext cx="8329612" cy="5016500"/>
          </a:xfrm>
          <a:prstGeom prst="rect">
            <a:avLst/>
          </a:prstGeom>
        </p:spPr>
        <p:txBody>
          <a:bodyPr>
            <a:spAutoFit/>
          </a:bodyPr>
          <a:lstStyle/>
          <a:p>
            <a:pPr>
              <a:lnSpc>
                <a:spcPct val="200000"/>
              </a:lnSpc>
            </a:pPr>
            <a:r>
              <a:rPr lang="en-US" altLang="zh-CN" sz="1600" b="1" noProof="1">
                <a:latin typeface="仿宋_GB2312" panose="02010609030101010101" pitchFamily="49" charset="-122"/>
                <a:ea typeface="仿宋_GB2312" panose="02010609030101010101" pitchFamily="49" charset="-122"/>
              </a:rPr>
              <a:t>    </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按</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演练方案，</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8</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时</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15</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分</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二楼微机终端室出现</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火情</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，接报后灭火组成员在环安设备部刘雷部长带领下立即赶赴起火现场灭火</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8</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时</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分</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办公楼响起疏散人员的火情广播及火警，各部门领导组织所属人员迅速撤离办公楼。全体办公楼人员安全到达疏散场地后</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各部门领导及时列队清点人员，最后，</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服务保障中心</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陈</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琳琳</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总</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经理</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做</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演练总结。</a:t>
            </a:r>
          </a:p>
          <a:p>
            <a:pPr>
              <a:lnSpc>
                <a:spcPct val="200000"/>
              </a:lnSpc>
            </a:pP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    本次演练共有</a:t>
            </a:r>
            <a:r>
              <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100</a:t>
            </a: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人参加，灭火组、疏散组人员各司其职，全体参演人员均能按方案要求，做好防护迅速撤离火场，</a:t>
            </a: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整个演练过程紧张有序。</a:t>
            </a:r>
          </a:p>
          <a:p>
            <a:pPr>
              <a:lnSpc>
                <a:spcPct val="200000"/>
              </a:lnSpc>
            </a:pP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    这次消防演练进一步增强了员工们的安全意识，使员工真正掌握了在火灾中迅速逃生、有效自救的基本方法，提高了抵御和应对紧急突发事件的能力，演练达到了预期目标。</a:t>
            </a:r>
            <a:endPar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endPar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endParaRPr>
          </a:p>
          <a:p>
            <a:pPr>
              <a:lnSpc>
                <a:spcPct val="200000"/>
              </a:lnSpc>
            </a:pPr>
            <a:r>
              <a:rPr lang="zh-CN"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6088" y="484188"/>
            <a:ext cx="3171825"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0888" y="746125"/>
            <a:ext cx="5761037" cy="356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250825" y="4300538"/>
            <a:ext cx="2317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defRPr/>
            </a:pPr>
            <a:r>
              <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2018-5-10</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电子报第二十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电子报第二十期</Template>
  <TotalTime>1</TotalTime>
  <Words>344</Words>
  <Application>Microsoft Office PowerPoint</Application>
  <PresentationFormat>全屏显示(16:9)</PresentationFormat>
  <Paragraphs>13</Paragraphs>
  <Slides>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7</vt:i4>
      </vt:variant>
    </vt:vector>
  </HeadingPairs>
  <TitlesOfParts>
    <vt:vector size="16" baseType="lpstr">
      <vt:lpstr>Calibri</vt:lpstr>
      <vt:lpstr>宋体</vt:lpstr>
      <vt:lpstr>Arial</vt:lpstr>
      <vt:lpstr>微软雅黑</vt:lpstr>
      <vt:lpstr>华文行楷</vt:lpstr>
      <vt:lpstr>仿宋_GB2312</vt:lpstr>
      <vt:lpstr>华文中宋</vt:lpstr>
      <vt:lpstr>华文细黑</vt:lpstr>
      <vt:lpstr>电子报第二十期</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1</cp:revision>
  <dcterms:created xsi:type="dcterms:W3CDTF">2018-05-10T07:24:29Z</dcterms:created>
  <dcterms:modified xsi:type="dcterms:W3CDTF">2018-05-10T07:25:46Z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2052-10.1.0.7245</vt:lpwstr>
  </property>
</Properties>
</file>