
<file path=[Content_Types].xml><?xml version="1.0" encoding="utf-8"?>
<Types xmlns="http://schemas.openxmlformats.org/package/2006/content-types">
  <Default Extension="png" ContentType="image/png"/>
  <Default Extension="tiff" ContentType="image/tif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3"/>
  </p:sldMasterIdLst>
  <p:notesMasterIdLst>
    <p:notesMasterId r:id="rId12"/>
  </p:notesMasterIdLst>
  <p:sldIdLst>
    <p:sldId id="288" r:id="rId4"/>
    <p:sldId id="258" r:id="rId5"/>
    <p:sldId id="308" r:id="rId6"/>
    <p:sldId id="341" r:id="rId7"/>
    <p:sldId id="342" r:id="rId8"/>
    <p:sldId id="343" r:id="rId9"/>
    <p:sldId id="344" r:id="rId10"/>
    <p:sldId id="292" r:id="rId11"/>
  </p:sldIdLst>
  <p:sldSz cx="9144000" cy="5143500" type="screen16x9"/>
  <p:notesSz cx="6833870" cy="9979025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黑体" panose="02010600030101010101" pitchFamily="49" charset="-122"/>
      <p:regular r:id="rId20"/>
    </p:embeddedFont>
    <p:embeddedFont>
      <p:font typeface="华文行楷" panose="02010800040101010101" pitchFamily="2" charset="-122"/>
      <p:regular r:id="rId21"/>
    </p:embeddedFont>
    <p:embeddedFont>
      <p:font typeface="华文中宋" panose="02010600040101010101" pitchFamily="2" charset="-122"/>
      <p:regular r:id="rId22"/>
    </p:embeddedFont>
    <p:embeddedFont>
      <p:font typeface="楷体_GB2312" panose="02010609030101010101" charset="-122"/>
      <p:regular r:id="rId23"/>
    </p:embeddedFont>
    <p:embeddedFont>
      <p:font typeface="仿宋_GB2312" panose="02010609030101010101" charset="-122"/>
      <p:regular r:id="rId24"/>
    </p:embeddedFont>
    <p:embeddedFont>
      <p:font typeface="仿宋" panose="02010609060101010101" charset="-122"/>
      <p:regular r:id="rId25"/>
    </p:embeddedFont>
    <p:embeddedFont>
      <p:font typeface="微软雅黑" panose="020B0503020204020204" pitchFamily="34" charset="-122"/>
      <p:regular r:id="rId26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556" autoAdjust="0"/>
  </p:normalViewPr>
  <p:slideViewPr>
    <p:cSldViewPr>
      <p:cViewPr>
        <p:scale>
          <a:sx n="75" d="100"/>
          <a:sy n="75" d="100"/>
        </p:scale>
        <p:origin x="-534" y="-4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font" Target="fonts/font11.fntdata"/><Relationship Id="rId25" Type="http://schemas.openxmlformats.org/officeDocument/2006/relationships/font" Target="fonts/font10.fntdata"/><Relationship Id="rId24" Type="http://schemas.openxmlformats.org/officeDocument/2006/relationships/font" Target="fonts/font9.fntdata"/><Relationship Id="rId23" Type="http://schemas.openxmlformats.org/officeDocument/2006/relationships/font" Target="fonts/font8.fntdata"/><Relationship Id="rId22" Type="http://schemas.openxmlformats.org/officeDocument/2006/relationships/font" Target="fonts/font7.fntdata"/><Relationship Id="rId21" Type="http://schemas.openxmlformats.org/officeDocument/2006/relationships/font" Target="fonts/font6.fntdata"/><Relationship Id="rId20" Type="http://schemas.openxmlformats.org/officeDocument/2006/relationships/font" Target="fonts/font5.fntdata"/><Relationship Id="rId2" Type="http://schemas.openxmlformats.org/officeDocument/2006/relationships/theme" Target="theme/theme1.xml"/><Relationship Id="rId19" Type="http://schemas.openxmlformats.org/officeDocument/2006/relationships/font" Target="fonts/font4.fntdata"/><Relationship Id="rId18" Type="http://schemas.openxmlformats.org/officeDocument/2006/relationships/font" Target="fonts/font3.fntdata"/><Relationship Id="rId17" Type="http://schemas.openxmlformats.org/officeDocument/2006/relationships/font" Target="fonts/font2.fntdata"/><Relationship Id="rId16" Type="http://schemas.openxmlformats.org/officeDocument/2006/relationships/font" Target="fonts/font1.fntdata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65300" y="1493044"/>
            <a:ext cx="7200900" cy="485775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2032397"/>
            <a:ext cx="7200900" cy="432197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619250" y="1546622"/>
            <a:ext cx="1588" cy="863203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851920" y="2571804"/>
            <a:ext cx="4680000" cy="4860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51920" y="3057804"/>
            <a:ext cx="4680000" cy="183330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grpSp>
        <p:nvGrpSpPr>
          <p:cNvPr id="8" name="Group 6"/>
          <p:cNvGrpSpPr/>
          <p:nvPr/>
        </p:nvGrpSpPr>
        <p:grpSpPr bwMode="auto">
          <a:xfrm>
            <a:off x="836614" y="1440656"/>
            <a:ext cx="2592381" cy="917258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1194" y="465516"/>
            <a:ext cx="8229600" cy="63388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2373313" y="2871787"/>
            <a:ext cx="0" cy="701279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466000" y="2732400"/>
            <a:ext cx="4478400" cy="6480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66000" y="3356100"/>
            <a:ext cx="4478400" cy="2754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1" y="132444"/>
            <a:ext cx="1584175" cy="91943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533400"/>
            <a:ext cx="3196800" cy="120015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550069"/>
            <a:ext cx="44784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0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357344" y="4683919"/>
            <a:ext cx="2133600" cy="357188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524328" y="205979"/>
            <a:ext cx="1162472" cy="4388644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851104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06506"/>
            <a:ext cx="7887600" cy="4357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387056" y="4683919"/>
            <a:ext cx="2133600" cy="357188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23850" y="250032"/>
            <a:ext cx="2592388" cy="916781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41194" y="1194402"/>
            <a:ext cx="8229600" cy="63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  <a:endParaRPr lang="zh-CN" altLang="zh-CN" dirty="0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2614"/>
            <a:ext cx="8229600" cy="2692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  <a:endParaRPr lang="zh-CN" altLang="zh-CN" dirty="0" smtClean="0"/>
          </a:p>
          <a:p>
            <a:pPr lvl="1"/>
            <a:r>
              <a:rPr lang="zh-CN" altLang="zh-CN" dirty="0" smtClean="0"/>
              <a:t>第二级</a:t>
            </a:r>
            <a:endParaRPr lang="zh-CN" altLang="zh-CN" dirty="0" smtClean="0"/>
          </a:p>
          <a:p>
            <a:pPr lvl="2"/>
            <a:r>
              <a:rPr lang="zh-CN" altLang="zh-CN" dirty="0" smtClean="0"/>
              <a:t>第三级</a:t>
            </a:r>
            <a:endParaRPr lang="zh-CN" altLang="zh-CN" dirty="0" smtClean="0"/>
          </a:p>
          <a:p>
            <a:pPr lvl="3"/>
            <a:r>
              <a:rPr lang="zh-CN" altLang="zh-CN" dirty="0" smtClean="0"/>
              <a:t>第四级</a:t>
            </a:r>
            <a:endParaRPr lang="zh-CN" altLang="zh-CN" dirty="0" smtClean="0"/>
          </a:p>
          <a:p>
            <a:pPr lvl="4"/>
            <a:r>
              <a:rPr lang="zh-CN" altLang="zh-CN" dirty="0" smtClean="0"/>
              <a:t>第五级</a:t>
            </a:r>
            <a:endParaRPr lang="zh-CN" altLang="zh-CN" dirty="0" smtClean="0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635" y="-25400"/>
            <a:ext cx="9178925" cy="5222875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363662" y="1262062"/>
            <a:ext cx="6355057" cy="89152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48585" name="矩形 8"/>
          <p:cNvSpPr/>
          <p:nvPr/>
        </p:nvSpPr>
        <p:spPr>
          <a:xfrm>
            <a:off x="5184792" y="4307284"/>
            <a:ext cx="3149600" cy="6451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第八期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-10120" y="0"/>
            <a:ext cx="9154120" cy="517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4641850" y="3261360"/>
            <a:ext cx="4438015" cy="5067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以坚守诠释初心 以担当践行使命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8"/>
          <p:cNvSpPr/>
          <p:nvPr/>
        </p:nvSpPr>
        <p:spPr>
          <a:xfrm>
            <a:off x="2555776" y="3768133"/>
            <a:ext cx="6408712" cy="47320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2221865" y="171450"/>
            <a:ext cx="52139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 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以坚守诠释初心    以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  <a:sym typeface="+mn-ea"/>
              </a:rPr>
              <a:t>担当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践行使命 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096895" y="703580"/>
            <a:ext cx="5832475" cy="3371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355600"/>
            <a:r>
              <a:rPr lang="en-US" altLang="zh-CN" sz="1600" b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——</a:t>
            </a:r>
            <a:r>
              <a:rPr lang="zh-CN" sz="1600" b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积极发挥共产党员先锋模范作用打好疫情防控阻击战</a:t>
            </a:r>
            <a:endParaRPr lang="zh-CN" altLang="en-US" sz="1600" b="1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50240" y="1043305"/>
            <a:ext cx="827849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00000"/>
              </a:lnSpc>
            </a:pPr>
            <a:r>
              <a:rPr lang="en-US" altLang="zh-CN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  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自新型冠状病毒疫情防控工作启动以来，晶体公司党支部充分发挥党员先锋模范带头作用，全面展开行动，势必全力打好疫情防控阻击战！</a:t>
            </a:r>
            <a:endParaRPr lang="zh-CN" alt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  疫情当前，使命在肩。晶体公司接到集团疫情防控工作指示后，当即成立消毒小组，每天至少两次，对所辖车间区域进行现场消毒，并相互监督提醒，确保消毒工作无死角，无盲区。为保证有效监测每一位员工的身体状况，小组成员每天使用测温枪，对所属部门全员进行“无接触式”体温测量，一旦发现员工体温异常，果断进行隔离并采取有效应急措施，每天采用电话询问方式，密切关注隔离员工体温及身体情况，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做好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实时记录。</a:t>
            </a:r>
            <a:endParaRPr lang="zh-CN" alt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705485" y="290195"/>
            <a:ext cx="806132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00000"/>
              </a:lnSpc>
            </a:pPr>
            <a:r>
              <a:rPr lang="en-US" altLang="zh-CN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  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春节休息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期间，晶体公司部分党员主动请缨，全勤无休，在做好自身防护的前提下，全力坚守岗位，确保了设备的正常运行及日常工作的顺利开展。疫情期间，晶体公司生产部拉晶工序共有8名员工在家隔离观察，面对人员危机，车间党组成员主动提出每人多看管两台单晶炉（由6台增至8台），他们的口号是“不以疫情为借口；不拿隔离当理由！”党员姚亮说到：</a:t>
            </a:r>
            <a:r>
              <a:rPr lang="en-US" altLang="zh-CN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“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拉晶是我们晶体公司头道工序，不能因为我们人员不足，</a:t>
            </a:r>
            <a:r>
              <a:rPr lang="zh-CN" altLang="en-U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_GB2312" panose="02010609030101010101" charset="-122"/>
              </a:rPr>
              <a:t>影响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后道工序的正常运行；遇到困难的时候，我们党员必须上！没有大家，哪有小家，我们再苦再累，也要全力完成计划产能！”大家齐心协力、共同分担，确保生产的顺利进行。</a:t>
            </a:r>
            <a:endParaRPr lang="zh-CN" alt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780415" y="365760"/>
            <a:ext cx="7793355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200000"/>
              </a:lnSpc>
            </a:pPr>
            <a:r>
              <a:rPr lang="en-US" altLang="zh-CN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    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为全方位做好疫情防护工作，晶体公司党组成员带头遵守集团公司关于疫情防控的各项规定，通过电话、微信等方式宣传亲属和朋友不串门、不集会、不聚餐，积极搞好公共卫生、室内卫生和个人卫生，做好个人防护；不购买、加工、食用野生动物，为身边人做</a:t>
            </a:r>
            <a:r>
              <a:rPr lang="zh-CN" altLang="en-U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_GB2312" panose="02010609030101010101" charset="-122"/>
                <a:sym typeface="+mn-ea"/>
              </a:rPr>
              <a:t>表率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。晶体公司各党小组成员</a:t>
            </a:r>
            <a:r>
              <a:rPr lang="zh-CN" altLang="en-US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_GB2312" panose="02010609030101010101" charset="-122"/>
                <a:sym typeface="+mn-ea"/>
              </a:rPr>
              <a:t>还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利用业余时间查找并学习疫情防控专业知识，并不定期通过所属部门内部微信群、企业微信群进行分享，有效增加了公司全体员工面对疫情的防范意识。</a:t>
            </a:r>
            <a:endParaRPr lang="zh-CN" alt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    当下，疫情防控已进入关键时期，晶体公司全体党员干部正在用自己的实际行动，坚守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_GB2312" panose="02010609030101010101" charset="-122"/>
                <a:sym typeface="+mn-ea"/>
              </a:rPr>
              <a:t>初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心，践行使命，为防控疫情贡献力量。</a:t>
            </a:r>
            <a:endParaRPr lang="zh-CN" alt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  <a:sym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 descr="3F694766-A04C-4AB3-9B58-017438FFFAF6_meitu_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5770" y="502920"/>
            <a:ext cx="3171825" cy="317182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460115" y="3841115"/>
            <a:ext cx="222313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党员为车间工作区消毒</a:t>
            </a:r>
            <a:endParaRPr lang="zh-CN" altLang="en-US" sz="1600" b="1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2922905" y="3926840"/>
            <a:ext cx="329882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通过微信群学习疫情防控专业知识</a:t>
            </a:r>
            <a:endParaRPr lang="zh-CN" altLang="en-US" sz="1600" b="1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5" name="图片 4" descr="webwxgetmsgimg (2)_meitu_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540" y="624205"/>
            <a:ext cx="6598920" cy="31203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0160" y="-7620"/>
            <a:ext cx="9171940" cy="516128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617335" y="4312603"/>
            <a:ext cx="2291715" cy="582295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2020-2-26</a:t>
            </a:r>
            <a:endParaRPr lang="en-US" altLang="zh-CN" sz="3200" b="1" noProof="1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003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003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电子报第一期</Template>
  <TotalTime>0</TotalTime>
  <Words>908</Words>
  <Application>WPS 演示</Application>
  <PresentationFormat>全屏显示(16:9)</PresentationFormat>
  <Paragraphs>24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22" baseType="lpstr">
      <vt:lpstr>Arial</vt:lpstr>
      <vt:lpstr>宋体</vt:lpstr>
      <vt:lpstr>Wingdings</vt:lpstr>
      <vt:lpstr>Calibri</vt:lpstr>
      <vt:lpstr>黑体</vt:lpstr>
      <vt:lpstr>华文行楷</vt:lpstr>
      <vt:lpstr>华文中宋</vt:lpstr>
      <vt:lpstr>楷体_GB2312</vt:lpstr>
      <vt:lpstr>仿宋_GB2312</vt:lpstr>
      <vt:lpstr>仿宋</vt:lpstr>
      <vt:lpstr>微软雅黑</vt:lpstr>
      <vt:lpstr>Arial Unicode MS</vt:lpstr>
      <vt:lpstr>电子报第一期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ydq002</cp:lastModifiedBy>
  <cp:revision>66</cp:revision>
  <dcterms:created xsi:type="dcterms:W3CDTF">2020-01-20T04:46:00Z</dcterms:created>
  <dcterms:modified xsi:type="dcterms:W3CDTF">2020-02-26T02:11:50Z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